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43891200" cy="32918400"/>
  <p:notesSz cx="9296400" cy="7010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0000FF"/>
    <a:srgbClr val="00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543" autoAdjust="0"/>
    <p:restoredTop sz="98656" autoAdjust="0"/>
  </p:normalViewPr>
  <p:slideViewPr>
    <p:cSldViewPr snapToGrid="0" snapToObjects="1">
      <p:cViewPr>
        <p:scale>
          <a:sx n="25" d="100"/>
          <a:sy n="25" d="100"/>
        </p:scale>
        <p:origin x="-784" y="496"/>
      </p:cViewPr>
      <p:guideLst>
        <p:guide orient="horz" pos="10368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4.png>
</file>

<file path=ppt/media/image2.png>
</file>

<file path=ppt/media/image3.jpg>
</file>

<file path=ppt/media/image4.jpg>
</file>

<file path=ppt/media/image5.jpg>
</file>

<file path=ppt/media/image6.pn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3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6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6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5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5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70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70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4/20/16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4" Type="http://schemas.openxmlformats.org/officeDocument/2006/relationships/image" Target="../media/image13.emf"/><Relationship Id="rId15" Type="http://schemas.openxmlformats.org/officeDocument/2006/relationships/image" Target="../media/image14.png"/><Relationship Id="rId16" Type="http://schemas.openxmlformats.org/officeDocument/2006/relationships/image" Target="../media/image15.emf"/><Relationship Id="rId17" Type="http://schemas.openxmlformats.org/officeDocument/2006/relationships/image" Target="../media/image16.em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7" Type="http://schemas.openxmlformats.org/officeDocument/2006/relationships/image" Target="../media/image6.png"/><Relationship Id="rId8" Type="http://schemas.openxmlformats.org/officeDocument/2006/relationships/image" Target="../media/image7.JPG"/><Relationship Id="rId9" Type="http://schemas.openxmlformats.org/officeDocument/2006/relationships/image" Target="../media/image8.emf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/>
        </p:nvSpPr>
        <p:spPr>
          <a:xfrm>
            <a:off x="14863192" y="22885479"/>
            <a:ext cx="11271020" cy="965569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40" name="Rounded Rectangle 39"/>
          <p:cNvSpPr/>
          <p:nvPr/>
        </p:nvSpPr>
        <p:spPr>
          <a:xfrm>
            <a:off x="14863192" y="13991657"/>
            <a:ext cx="11271020" cy="8712549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86" name="Picture 8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2448988"/>
            <a:ext cx="1640003" cy="1615305"/>
          </a:xfrm>
          <a:prstGeom prst="rect">
            <a:avLst/>
          </a:prstGeom>
        </p:spPr>
      </p:pic>
      <p:pic>
        <p:nvPicPr>
          <p:cNvPr id="87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83339" y="2477941"/>
            <a:ext cx="1620877" cy="1618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Rounded Rectangle 87"/>
          <p:cNvSpPr/>
          <p:nvPr/>
        </p:nvSpPr>
        <p:spPr>
          <a:xfrm>
            <a:off x="216707" y="4005940"/>
            <a:ext cx="14080139" cy="920947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Why a Swarm?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10655616" y="126364"/>
            <a:ext cx="23706136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Arial"/>
                <a:cs typeface="Arial"/>
              </a:rPr>
              <a:t> </a:t>
            </a:r>
            <a:r>
              <a:rPr lang="en-US" dirty="0"/>
              <a:t>Object Manipulation and Position Control Using a Swarm With Global Inputs </a:t>
            </a:r>
          </a:p>
          <a:p>
            <a:pPr algn="ctr"/>
            <a:r>
              <a:rPr lang="en-US" sz="5000" dirty="0" smtClean="0">
                <a:latin typeface="Arial"/>
                <a:cs typeface="Arial"/>
              </a:rPr>
              <a:t>Shiva Shahrokhi, Aaron T. Becker</a:t>
            </a:r>
          </a:p>
          <a:p>
            <a:pPr algn="ctr"/>
            <a:r>
              <a:rPr lang="en-US" sz="3200" dirty="0" smtClean="0">
                <a:latin typeface="Arial"/>
                <a:cs typeface="Arial"/>
              </a:rPr>
              <a:t>  sshahrokhi2@uh.edu,  atbecker@uh.edu     .      </a:t>
            </a:r>
          </a:p>
          <a:p>
            <a:pPr algn="ctr"/>
            <a:r>
              <a:rPr lang="en-US" sz="4000" dirty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                            </a:t>
            </a:r>
          </a:p>
        </p:txBody>
      </p:sp>
      <p:sp>
        <p:nvSpPr>
          <p:cNvPr id="90" name="Rounded Rectangle 89"/>
          <p:cNvSpPr/>
          <p:nvPr/>
        </p:nvSpPr>
        <p:spPr>
          <a:xfrm>
            <a:off x="172621" y="9623214"/>
            <a:ext cx="14124225" cy="997039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Object Manipulation</a:t>
            </a:r>
            <a:endParaRPr lang="en-US" sz="7000" dirty="0">
              <a:latin typeface="Arial"/>
              <a:cs typeface="Arial"/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172621" y="10900069"/>
            <a:ext cx="14124225" cy="2164110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dirty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</a:t>
            </a:r>
            <a:r>
              <a:rPr lang="en-US" sz="4000" b="1" i="1" dirty="0">
                <a:latin typeface="Arial"/>
                <a:cs typeface="Arial"/>
              </a:rPr>
              <a:t> </a:t>
            </a:r>
            <a:r>
              <a:rPr lang="en-US" sz="4000" b="1" i="1" dirty="0" smtClean="0">
                <a:latin typeface="Arial"/>
                <a:cs typeface="Arial"/>
              </a:rPr>
              <a:t>					</a:t>
            </a:r>
            <a:r>
              <a:rPr lang="en-US" sz="2000" b="1" i="1" dirty="0" smtClean="0">
                <a:latin typeface="Arial"/>
                <a:cs typeface="Arial"/>
              </a:rPr>
              <a:t>	</a:t>
            </a:r>
            <a:endParaRPr lang="en-US" sz="4000" dirty="0" smtClean="0">
              <a:latin typeface="Arial"/>
              <a:cs typeface="Arial"/>
            </a:endParaRPr>
          </a:p>
          <a:p>
            <a:r>
              <a:rPr lang="en-US" sz="4000" dirty="0" smtClean="0">
                <a:latin typeface="Arial"/>
                <a:cs typeface="Arial"/>
              </a:rPr>
              <a:t>					     </a:t>
            </a:r>
            <a:r>
              <a:rPr lang="en-US" sz="4000" b="1" i="1" dirty="0" smtClean="0">
                <a:latin typeface="Arial"/>
                <a:cs typeface="Arial"/>
              </a:rPr>
              <a:t> </a:t>
            </a:r>
            <a:r>
              <a:rPr lang="en-US" sz="4000" dirty="0" smtClean="0">
                <a:latin typeface="Arial"/>
                <a:cs typeface="Arial"/>
              </a:rPr>
              <a:t>	</a:t>
            </a: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endParaRPr lang="en-US" sz="4000" b="1" dirty="0" smtClean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Rules</a:t>
            </a:r>
            <a:r>
              <a:rPr lang="en-US" sz="4000" b="1" dirty="0" smtClean="0">
                <a:latin typeface="Arial"/>
                <a:cs typeface="Arial"/>
              </a:rPr>
              <a:t>: </a:t>
            </a:r>
            <a:r>
              <a:rPr lang="en-US" sz="4000" dirty="0" smtClean="0">
                <a:latin typeface="Arial"/>
                <a:cs typeface="Arial"/>
              </a:rPr>
              <a:t>Inputs are simple &amp; global: all robots receive exactly the same </a:t>
            </a:r>
            <a:r>
              <a:rPr lang="en-US" sz="4000" dirty="0" smtClean="0">
                <a:latin typeface="Arial"/>
                <a:cs typeface="Arial"/>
              </a:rPr>
              <a:t>commands</a:t>
            </a:r>
          </a:p>
          <a:p>
            <a:endParaRPr lang="en-US" sz="4000" dirty="0" smtClean="0">
              <a:latin typeface="Arial"/>
              <a:cs typeface="Arial"/>
            </a:endParaRPr>
          </a:p>
          <a:p>
            <a:r>
              <a:rPr lang="en-US" sz="4000" b="1" dirty="0" smtClean="0">
                <a:latin typeface="Arial"/>
                <a:cs typeface="Arial"/>
              </a:rPr>
              <a:t>Goal: </a:t>
            </a:r>
            <a:r>
              <a:rPr lang="en-US" sz="4000" dirty="0" smtClean="0">
                <a:latin typeface="Arial"/>
                <a:cs typeface="Arial"/>
              </a:rPr>
              <a:t>Position and orientation (pose) control </a:t>
            </a:r>
            <a:r>
              <a:rPr lang="en-US" sz="4000" dirty="0" smtClean="0">
                <a:latin typeface="Arial"/>
                <a:cs typeface="Arial"/>
              </a:rPr>
              <a:t>of the pink object using the swarm force and torque </a:t>
            </a:r>
            <a:endParaRPr lang="en-US" sz="4000" dirty="0" smtClean="0">
              <a:latin typeface="Arial"/>
              <a:cs typeface="Arial"/>
            </a:endParaRPr>
          </a:p>
          <a:p>
            <a:endParaRPr lang="en-US" sz="4000" dirty="0" smtClean="0">
              <a:latin typeface="Arial"/>
              <a:cs typeface="Arial"/>
            </a:endParaRPr>
          </a:p>
          <a:p>
            <a:pPr marL="742950" indent="-742950">
              <a:buAutoNum type="alphaLcParenBoth"/>
            </a:pPr>
            <a:r>
              <a:rPr lang="en-US" sz="4000" dirty="0" smtClean="0">
                <a:latin typeface="Arial"/>
                <a:cs typeface="Arial"/>
              </a:rPr>
              <a:t>Simulation </a:t>
            </a:r>
            <a:r>
              <a:rPr lang="en-US" sz="4000" dirty="0">
                <a:latin typeface="Arial"/>
                <a:cs typeface="Arial"/>
              </a:rPr>
              <a:t>of robots exerting torque on a hinged “door</a:t>
            </a:r>
            <a:r>
              <a:rPr lang="en-US" sz="4000" dirty="0" smtClean="0">
                <a:latin typeface="Arial"/>
                <a:cs typeface="Arial"/>
              </a:rPr>
              <a:t>”</a:t>
            </a:r>
          </a:p>
          <a:p>
            <a:pPr marL="742950" indent="-742950">
              <a:buAutoNum type="alphaLcParenBoth"/>
            </a:pPr>
            <a:r>
              <a:rPr lang="en-US" sz="4000" dirty="0" smtClean="0">
                <a:latin typeface="Arial"/>
                <a:cs typeface="Arial"/>
              </a:rPr>
              <a:t>Simulation </a:t>
            </a:r>
            <a:r>
              <a:rPr lang="en-US" sz="4000" dirty="0">
                <a:latin typeface="Arial"/>
                <a:cs typeface="Arial"/>
              </a:rPr>
              <a:t>of swarm orientation </a:t>
            </a:r>
            <a:r>
              <a:rPr lang="en-US" sz="4000" dirty="0" smtClean="0">
                <a:latin typeface="Arial"/>
                <a:cs typeface="Arial"/>
              </a:rPr>
              <a:t>manipulation </a:t>
            </a:r>
          </a:p>
          <a:p>
            <a:r>
              <a:rPr lang="en-US" sz="4000" dirty="0" smtClean="0">
                <a:latin typeface="Arial"/>
                <a:cs typeface="Arial"/>
              </a:rPr>
              <a:t>(</a:t>
            </a:r>
            <a:r>
              <a:rPr lang="en-US" sz="4000" dirty="0">
                <a:latin typeface="Arial"/>
                <a:cs typeface="Arial"/>
              </a:rPr>
              <a:t>c) 97 hardware robots applying torque to an </a:t>
            </a:r>
            <a:r>
              <a:rPr lang="en-US" sz="4000" dirty="0" smtClean="0">
                <a:latin typeface="Arial"/>
                <a:cs typeface="Arial"/>
              </a:rPr>
              <a:t>object</a:t>
            </a:r>
            <a:endParaRPr lang="en-US" sz="4000" dirty="0">
              <a:latin typeface="Arial"/>
              <a:cs typeface="Arial"/>
            </a:endParaRPr>
          </a:p>
        </p:txBody>
      </p:sp>
      <p:sp>
        <p:nvSpPr>
          <p:cNvPr id="92" name="Rounded Rectangle 91"/>
          <p:cNvSpPr/>
          <p:nvPr/>
        </p:nvSpPr>
        <p:spPr>
          <a:xfrm>
            <a:off x="14863193" y="4005940"/>
            <a:ext cx="28762026" cy="920947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500" dirty="0" smtClean="0">
                <a:latin typeface="Arial"/>
                <a:cs typeface="Arial"/>
              </a:rPr>
              <a:t>Four Challenges With Increasing Complexity</a:t>
            </a:r>
            <a:endParaRPr lang="en-US" sz="6500" dirty="0" smtClean="0">
              <a:latin typeface="Arial"/>
              <a:cs typeface="Arial"/>
            </a:endParaRPr>
          </a:p>
        </p:txBody>
      </p:sp>
      <p:sp>
        <p:nvSpPr>
          <p:cNvPr id="93" name="Rounded Rectangle 92"/>
          <p:cNvSpPr/>
          <p:nvPr/>
        </p:nvSpPr>
        <p:spPr>
          <a:xfrm>
            <a:off x="14863192" y="5171950"/>
            <a:ext cx="11271020" cy="8632874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endParaRPr lang="en-US" sz="4500" dirty="0">
              <a:solidFill>
                <a:schemeClr val="tx1"/>
              </a:solidFill>
              <a:latin typeface="Arial"/>
              <a:cs typeface="Arial"/>
            </a:endParaRPr>
          </a:p>
        </p:txBody>
      </p:sp>
      <p:sp>
        <p:nvSpPr>
          <p:cNvPr id="94" name="Rounded Rectangle 93"/>
          <p:cNvSpPr/>
          <p:nvPr/>
        </p:nvSpPr>
        <p:spPr>
          <a:xfrm>
            <a:off x="26798515" y="12041476"/>
            <a:ext cx="16826703" cy="10662730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>
              <a:buFont typeface="Arial"/>
              <a:buChar char="•"/>
            </a:pPr>
            <a:endParaRPr lang="en-US" sz="4500" b="1" dirty="0" smtClean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>
              <a:buFont typeface="Arial"/>
              <a:buChar char="•"/>
            </a:pPr>
            <a:endParaRPr lang="en-US" sz="4500" b="1" dirty="0">
              <a:solidFill>
                <a:srgbClr val="0000FF"/>
              </a:solidFill>
              <a:latin typeface="Arial"/>
              <a:cs typeface="Arial"/>
            </a:endParaRPr>
          </a:p>
          <a:p>
            <a:pPr marL="685800" indent="-685800"/>
            <a:endParaRPr lang="en-US" sz="4500" dirty="0" smtClean="0">
              <a:solidFill>
                <a:srgbClr val="FF0000"/>
              </a:solidFill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endParaRPr lang="en-US" sz="4500" dirty="0">
              <a:latin typeface="Arial"/>
              <a:cs typeface="Arial"/>
            </a:endParaRPr>
          </a:p>
          <a:p>
            <a:endParaRPr lang="en-US" sz="4500" dirty="0" smtClean="0">
              <a:latin typeface="Arial"/>
              <a:cs typeface="Arial"/>
            </a:endParaRPr>
          </a:p>
          <a:p>
            <a:r>
              <a:rPr lang="en-US" sz="4500" dirty="0" smtClean="0">
                <a:latin typeface="Arial"/>
                <a:cs typeface="Arial"/>
              </a:rPr>
              <a:t>   </a:t>
            </a:r>
            <a:endParaRPr lang="en-US" sz="4500" dirty="0">
              <a:latin typeface="Arial"/>
              <a:cs typeface="Arial"/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26834800" y="5187460"/>
            <a:ext cx="16790418" cy="5432793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96" name="Rounded Rectangle 95"/>
          <p:cNvSpPr/>
          <p:nvPr/>
        </p:nvSpPr>
        <p:spPr>
          <a:xfrm>
            <a:off x="172621" y="5082791"/>
            <a:ext cx="14124225" cy="4331415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685800" indent="-685800"/>
            <a:r>
              <a:rPr lang="en-US" sz="4000" b="1" i="1" dirty="0" smtClean="0">
                <a:latin typeface="Arial"/>
                <a:cs typeface="Arial"/>
              </a:rPr>
              <a:t>Swarm robots</a:t>
            </a:r>
            <a:r>
              <a:rPr lang="en-US" sz="4000" dirty="0" smtClean="0">
                <a:latin typeface="Arial"/>
                <a:cs typeface="Arial"/>
              </a:rPr>
              <a:t>: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pass through constrictions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bend around obstacles</a:t>
            </a:r>
          </a:p>
          <a:p>
            <a:pPr marL="1028700" indent="-628650">
              <a:buFont typeface="Arial" pitchFamily="34" charset="0"/>
              <a:buChar char="•"/>
            </a:pPr>
            <a:r>
              <a:rPr lang="en-US" sz="4000" dirty="0" smtClean="0">
                <a:latin typeface="Arial"/>
                <a:cs typeface="Arial"/>
              </a:rPr>
              <a:t>Can be simple: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Easy to design, build, test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 smtClean="0">
                <a:latin typeface="Arial"/>
                <a:cs typeface="Arial"/>
              </a:rPr>
              <a:t>Disposable/ replaceable</a:t>
            </a:r>
          </a:p>
          <a:p>
            <a:pPr marL="971550" lvl="1" indent="742950">
              <a:buFont typeface="Wingdings" panose="05000000000000000000" pitchFamily="2" charset="2"/>
              <a:buChar char="ü"/>
            </a:pPr>
            <a:r>
              <a:rPr lang="en-US" sz="4000" dirty="0">
                <a:latin typeface="Arial"/>
                <a:cs typeface="Arial"/>
              </a:rPr>
              <a:t>S</a:t>
            </a:r>
            <a:r>
              <a:rPr lang="en-US" sz="4000" dirty="0" smtClean="0">
                <a:latin typeface="Arial"/>
                <a:cs typeface="Arial"/>
              </a:rPr>
              <a:t>mall, tiny, </a:t>
            </a:r>
            <a:r>
              <a:rPr lang="en-US" sz="4000" dirty="0" err="1" smtClean="0">
                <a:latin typeface="Arial"/>
                <a:cs typeface="Arial"/>
              </a:rPr>
              <a:t>nano</a:t>
            </a:r>
            <a:r>
              <a:rPr lang="en-US" sz="4000" dirty="0" smtClean="0">
                <a:latin typeface="Arial"/>
                <a:cs typeface="Arial"/>
              </a:rPr>
              <a:t>/micro robots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167432" y="5187193"/>
            <a:ext cx="123968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#1: Swarm </a:t>
            </a:r>
            <a:r>
              <a:rPr lang="en-US" sz="4000" b="1" dirty="0" smtClean="0">
                <a:latin typeface="Arial"/>
                <a:cs typeface="Arial"/>
              </a:rPr>
              <a:t>torque control on pivoted object</a:t>
            </a:r>
          </a:p>
        </p:txBody>
      </p:sp>
      <p:sp>
        <p:nvSpPr>
          <p:cNvPr id="98" name="Rounded Rectangle 97"/>
          <p:cNvSpPr/>
          <p:nvPr/>
        </p:nvSpPr>
        <p:spPr>
          <a:xfrm>
            <a:off x="26798514" y="1090006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Grand Challenge: Pose </a:t>
            </a:r>
            <a:r>
              <a:rPr lang="en-US" sz="7000" dirty="0" smtClean="0">
                <a:latin typeface="Arial"/>
                <a:cs typeface="Arial"/>
              </a:rPr>
              <a:t>Control</a:t>
            </a:r>
          </a:p>
        </p:txBody>
      </p:sp>
      <p:sp>
        <p:nvSpPr>
          <p:cNvPr id="99" name="Text Box 22"/>
          <p:cNvSpPr txBox="1">
            <a:spLocks noChangeArrowheads="1"/>
          </p:cNvSpPr>
          <p:nvPr/>
        </p:nvSpPr>
        <p:spPr bwMode="auto">
          <a:xfrm>
            <a:off x="37860450" y="1810090"/>
            <a:ext cx="2336800" cy="9790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YouTube channel</a:t>
            </a:r>
            <a:endParaRPr lang="en-US" altLang="en-US" sz="2000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30149" y="2448929"/>
            <a:ext cx="1430301" cy="1437272"/>
          </a:xfrm>
          <a:prstGeom prst="rect">
            <a:avLst/>
          </a:prstGeom>
        </p:spPr>
      </p:pic>
      <p:sp>
        <p:nvSpPr>
          <p:cNvPr id="101" name="Text Box 22"/>
          <p:cNvSpPr txBox="1">
            <a:spLocks noChangeArrowheads="1"/>
          </p:cNvSpPr>
          <p:nvPr/>
        </p:nvSpPr>
        <p:spPr bwMode="auto">
          <a:xfrm>
            <a:off x="33668174" y="2069657"/>
            <a:ext cx="2871653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b="1" i="1" dirty="0" smtClean="0"/>
              <a:t>Website, C.V.</a:t>
            </a:r>
            <a:endParaRPr lang="en-US" altLang="en-US" sz="2000" dirty="0"/>
          </a:p>
        </p:txBody>
      </p:sp>
      <p:pic>
        <p:nvPicPr>
          <p:cNvPr id="102" name="Picture 10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098"/>
          <a:stretch/>
        </p:blipFill>
        <p:spPr>
          <a:xfrm>
            <a:off x="40412353" y="2405294"/>
            <a:ext cx="1404263" cy="1480907"/>
          </a:xfrm>
          <a:prstGeom prst="rect">
            <a:avLst/>
          </a:prstGeom>
        </p:spPr>
      </p:pic>
      <p:pic>
        <p:nvPicPr>
          <p:cNvPr id="103" name="Picture 10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9874" y="5187461"/>
            <a:ext cx="4023262" cy="25983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4" name="TextBox 103"/>
          <p:cNvSpPr txBox="1"/>
          <p:nvPr/>
        </p:nvSpPr>
        <p:spPr>
          <a:xfrm>
            <a:off x="14673017" y="23052333"/>
            <a:ext cx="1227063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#3:</a:t>
            </a:r>
            <a:r>
              <a:rPr lang="en-US" sz="4000" b="1" dirty="0" smtClean="0">
                <a:latin typeface="Arial"/>
                <a:cs typeface="Arial"/>
              </a:rPr>
              <a:t> </a:t>
            </a:r>
            <a:r>
              <a:rPr lang="en-US" sz="4000" b="1" dirty="0" smtClean="0">
                <a:latin typeface="Arial"/>
                <a:cs typeface="Arial"/>
              </a:rPr>
              <a:t>Straight </a:t>
            </a:r>
            <a:r>
              <a:rPr lang="en-US" sz="4000" b="1" dirty="0">
                <a:latin typeface="Arial"/>
                <a:cs typeface="Arial"/>
              </a:rPr>
              <a:t>t</a:t>
            </a:r>
            <a:r>
              <a:rPr lang="en-US" sz="4000" b="1" dirty="0" smtClean="0">
                <a:latin typeface="Arial"/>
                <a:cs typeface="Arial"/>
              </a:rPr>
              <a:t>ranslation while regulating </a:t>
            </a:r>
          </a:p>
          <a:p>
            <a:pPr algn="ctr"/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 orientation</a:t>
            </a:r>
          </a:p>
        </p:txBody>
      </p:sp>
      <p:pic>
        <p:nvPicPr>
          <p:cNvPr id="105" name="Picture 1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3071" y="8046798"/>
            <a:ext cx="861036" cy="8983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" name="TextBox 105"/>
          <p:cNvSpPr txBox="1"/>
          <p:nvPr/>
        </p:nvSpPr>
        <p:spPr>
          <a:xfrm>
            <a:off x="9271000" y="8119671"/>
            <a:ext cx="3896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i="1" dirty="0" smtClean="0">
                <a:latin typeface="Arial"/>
                <a:cs typeface="Arial"/>
              </a:rPr>
              <a:t>Swarm Piano Mover’s video</a:t>
            </a:r>
            <a:endParaRPr lang="en-US" sz="2000" dirty="0">
              <a:latin typeface="Arial"/>
              <a:cs typeface="Arial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35104003" y="432269"/>
            <a:ext cx="78362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Arial"/>
                <a:cs typeface="Arial"/>
              </a:rPr>
              <a:t>Department of Electrical and Computer Engineering, </a:t>
            </a:r>
            <a:endParaRPr lang="en-US" sz="3200" dirty="0" smtClean="0">
              <a:latin typeface="Arial"/>
              <a:cs typeface="Arial"/>
            </a:endParaRPr>
          </a:p>
          <a:p>
            <a:r>
              <a:rPr lang="en-US" sz="3200" dirty="0" smtClean="0">
                <a:latin typeface="Arial"/>
                <a:cs typeface="Arial"/>
              </a:rPr>
              <a:t>University </a:t>
            </a:r>
            <a:r>
              <a:rPr lang="en-US" sz="3200" dirty="0">
                <a:latin typeface="Arial"/>
                <a:cs typeface="Arial"/>
              </a:rPr>
              <a:t>of Houston</a:t>
            </a:r>
            <a:endParaRPr lang="en-US" sz="3200" dirty="0"/>
          </a:p>
        </p:txBody>
      </p:sp>
      <p:sp>
        <p:nvSpPr>
          <p:cNvPr id="108" name="TextBox 107"/>
          <p:cNvSpPr txBox="1"/>
          <p:nvPr/>
        </p:nvSpPr>
        <p:spPr>
          <a:xfrm>
            <a:off x="14820955" y="13994108"/>
            <a:ext cx="119775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#2: </a:t>
            </a:r>
            <a:r>
              <a:rPr lang="en-US" sz="4000" b="1" dirty="0" smtClean="0">
                <a:latin typeface="Arial"/>
                <a:cs typeface="Arial"/>
              </a:rPr>
              <a:t>Orientation </a:t>
            </a:r>
            <a:r>
              <a:rPr lang="en-US" sz="4000" b="1" dirty="0" smtClean="0">
                <a:latin typeface="Arial"/>
                <a:cs typeface="Arial"/>
              </a:rPr>
              <a:t>control of the </a:t>
            </a:r>
            <a:r>
              <a:rPr lang="en-US" sz="4000" b="1" dirty="0">
                <a:latin typeface="Arial"/>
                <a:cs typeface="Arial"/>
              </a:rPr>
              <a:t>o</a:t>
            </a:r>
            <a:r>
              <a:rPr lang="en-US" sz="4000" b="1" dirty="0" smtClean="0">
                <a:latin typeface="Arial"/>
                <a:cs typeface="Arial"/>
              </a:rPr>
              <a:t>bject</a:t>
            </a:r>
          </a:p>
        </p:txBody>
      </p:sp>
      <p:pic>
        <p:nvPicPr>
          <p:cNvPr id="110" name="Picture 109" descr="SWARM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696" y="1015928"/>
            <a:ext cx="7991712" cy="2372332"/>
          </a:xfrm>
          <a:prstGeom prst="rect">
            <a:avLst/>
          </a:prstGeom>
        </p:spPr>
      </p:pic>
      <p:pic>
        <p:nvPicPr>
          <p:cNvPr id="111" name="Picture 110" descr="CoverPhoto copy 2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951" y="10911376"/>
            <a:ext cx="12606899" cy="15758624"/>
          </a:xfrm>
          <a:prstGeom prst="rect">
            <a:avLst/>
          </a:prstGeom>
        </p:spPr>
      </p:pic>
      <p:pic>
        <p:nvPicPr>
          <p:cNvPr id="112" name="Picture 111" descr="LFig copy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25724" y="5950252"/>
            <a:ext cx="10207660" cy="7655745"/>
          </a:xfrm>
          <a:prstGeom prst="rect">
            <a:avLst/>
          </a:prstGeom>
        </p:spPr>
      </p:pic>
      <p:pic>
        <p:nvPicPr>
          <p:cNvPr id="113" name="Picture 112" descr="Orientation copy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05047" y="14766183"/>
            <a:ext cx="10380830" cy="7785623"/>
          </a:xfrm>
          <a:prstGeom prst="rect">
            <a:avLst/>
          </a:prstGeom>
        </p:spPr>
      </p:pic>
      <p:pic>
        <p:nvPicPr>
          <p:cNvPr id="114" name="Picture 113" descr="Straight copy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6909" y="24300770"/>
            <a:ext cx="9277962" cy="8186437"/>
          </a:xfrm>
          <a:prstGeom prst="rect">
            <a:avLst/>
          </a:prstGeom>
        </p:spPr>
      </p:pic>
      <p:sp>
        <p:nvSpPr>
          <p:cNvPr id="116" name="TextBox 115"/>
          <p:cNvSpPr txBox="1"/>
          <p:nvPr/>
        </p:nvSpPr>
        <p:spPr>
          <a:xfrm>
            <a:off x="27227166" y="5419381"/>
            <a:ext cx="15871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#4: </a:t>
            </a:r>
            <a:r>
              <a:rPr lang="en-US" sz="4000" b="1" dirty="0" smtClean="0">
                <a:latin typeface="Arial"/>
                <a:cs typeface="Arial"/>
              </a:rPr>
              <a:t> </a:t>
            </a:r>
            <a:r>
              <a:rPr lang="en-US" sz="4000" b="1" dirty="0" smtClean="0">
                <a:latin typeface="Arial"/>
                <a:cs typeface="Arial"/>
              </a:rPr>
              <a:t>Line following with perpendicular orientation</a:t>
            </a:r>
          </a:p>
        </p:txBody>
      </p:sp>
      <p:pic>
        <p:nvPicPr>
          <p:cNvPr id="117" name="Picture 116" descr="perpendicular copy.pdf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61752" y="12481876"/>
            <a:ext cx="9017407" cy="5260155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>
          <a:xfrm>
            <a:off x="26974800" y="12481877"/>
            <a:ext cx="738695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a) </a:t>
            </a:r>
            <a:r>
              <a:rPr lang="en-US" sz="4000" dirty="0"/>
              <a:t>Pushing an object perpendicular to its minor </a:t>
            </a:r>
            <a:r>
              <a:rPr lang="en-US" sz="4000" dirty="0" smtClean="0"/>
              <a:t>axis, the </a:t>
            </a:r>
            <a:r>
              <a:rPr lang="en-US" sz="4000" dirty="0"/>
              <a:t>swarm spreads around the </a:t>
            </a:r>
            <a:r>
              <a:rPr lang="en-US" sz="4000" dirty="0" smtClean="0"/>
              <a:t>object</a:t>
            </a:r>
          </a:p>
          <a:p>
            <a:endParaRPr lang="en-US" sz="4000" dirty="0" smtClean="0"/>
          </a:p>
          <a:p>
            <a:r>
              <a:rPr lang="en-US" sz="4000" dirty="0" smtClean="0"/>
              <a:t> b)  </a:t>
            </a:r>
            <a:r>
              <a:rPr lang="en-US" sz="4000" dirty="0"/>
              <a:t>Applying </a:t>
            </a:r>
            <a:r>
              <a:rPr lang="en-US" sz="4000" dirty="0" smtClean="0"/>
              <a:t>force </a:t>
            </a:r>
            <a:r>
              <a:rPr lang="en-US" sz="4000" dirty="0"/>
              <a:t>perpendicular to the object's long axis reduces the probability of splitting the </a:t>
            </a:r>
            <a:r>
              <a:rPr lang="en-US" sz="4000" dirty="0" smtClean="0"/>
              <a:t>swarm</a:t>
            </a:r>
            <a:endParaRPr lang="en-US" sz="4000" dirty="0"/>
          </a:p>
        </p:txBody>
      </p:sp>
      <p:sp>
        <p:nvSpPr>
          <p:cNvPr id="120" name="TextBox 119"/>
          <p:cNvSpPr txBox="1"/>
          <p:nvPr/>
        </p:nvSpPr>
        <p:spPr>
          <a:xfrm>
            <a:off x="27507383" y="21642376"/>
            <a:ext cx="15871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 </a:t>
            </a:r>
            <a:r>
              <a:rPr lang="en-US" sz="4000" b="1" dirty="0" smtClean="0">
                <a:latin typeface="Arial"/>
                <a:cs typeface="Arial"/>
              </a:rPr>
              <a:t>Manipulating the object to the desired pose</a:t>
            </a:r>
          </a:p>
        </p:txBody>
      </p:sp>
      <p:sp>
        <p:nvSpPr>
          <p:cNvPr id="121" name="Rounded Rectangle 120"/>
          <p:cNvSpPr/>
          <p:nvPr/>
        </p:nvSpPr>
        <p:spPr>
          <a:xfrm>
            <a:off x="26798515" y="22885479"/>
            <a:ext cx="16826704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Arial"/>
                <a:cs typeface="Arial"/>
              </a:rPr>
              <a:t>Experiment With Hardware Robots</a:t>
            </a:r>
          </a:p>
        </p:txBody>
      </p:sp>
      <p:sp>
        <p:nvSpPr>
          <p:cNvPr id="122" name="Rounded Rectangle 121"/>
          <p:cNvSpPr/>
          <p:nvPr/>
        </p:nvSpPr>
        <p:spPr>
          <a:xfrm>
            <a:off x="26834801" y="24093215"/>
            <a:ext cx="16790418" cy="8447957"/>
          </a:xfrm>
          <a:prstGeom prst="roundRect">
            <a:avLst>
              <a:gd name="adj" fmla="val 5646"/>
            </a:avLst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marL="285750"/>
            <a:endParaRPr lang="en-US" sz="4000" dirty="0">
              <a:solidFill>
                <a:srgbClr val="000000"/>
              </a:solidFill>
              <a:latin typeface="Arial"/>
              <a:cs typeface="Arial"/>
            </a:endParaRPr>
          </a:p>
        </p:txBody>
      </p:sp>
      <p:pic>
        <p:nvPicPr>
          <p:cNvPr id="123" name="Picture 122" descr="Experiment copy.pdf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4463" y="24093215"/>
            <a:ext cx="16234696" cy="6493878"/>
          </a:xfrm>
          <a:prstGeom prst="rect">
            <a:avLst/>
          </a:prstGeom>
        </p:spPr>
      </p:pic>
      <p:sp>
        <p:nvSpPr>
          <p:cNvPr id="124" name="TextBox 123"/>
          <p:cNvSpPr txBox="1"/>
          <p:nvPr/>
        </p:nvSpPr>
        <p:spPr>
          <a:xfrm>
            <a:off x="27507383" y="30645554"/>
            <a:ext cx="158717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latin typeface="Arial"/>
                <a:cs typeface="Arial"/>
              </a:rPr>
              <a:t>Pure torque </a:t>
            </a:r>
            <a:r>
              <a:rPr lang="en-US" sz="4000" b="1" dirty="0">
                <a:latin typeface="Arial"/>
                <a:cs typeface="Arial"/>
              </a:rPr>
              <a:t>c</a:t>
            </a:r>
            <a:r>
              <a:rPr lang="en-US" sz="4000" b="1" dirty="0" smtClean="0">
                <a:latin typeface="Arial"/>
                <a:cs typeface="Arial"/>
              </a:rPr>
              <a:t>ontrol </a:t>
            </a:r>
            <a:r>
              <a:rPr lang="en-US" sz="4000" b="1" dirty="0">
                <a:latin typeface="Arial"/>
                <a:cs typeface="Arial"/>
              </a:rPr>
              <a:t>e</a:t>
            </a:r>
            <a:r>
              <a:rPr lang="en-US" sz="4000" b="1" dirty="0" smtClean="0">
                <a:latin typeface="Arial"/>
                <a:cs typeface="Arial"/>
              </a:rPr>
              <a:t>xperiments with </a:t>
            </a:r>
            <a:r>
              <a:rPr lang="en-US" sz="4000" b="1" dirty="0" err="1">
                <a:latin typeface="Arial"/>
                <a:cs typeface="Arial"/>
              </a:rPr>
              <a:t>k</a:t>
            </a:r>
            <a:r>
              <a:rPr lang="en-US" sz="4000" b="1" dirty="0" err="1" smtClean="0">
                <a:latin typeface="Arial"/>
                <a:cs typeface="Arial"/>
              </a:rPr>
              <a:t>ilobots</a:t>
            </a:r>
            <a:endParaRPr lang="en-US" sz="4000" b="1" dirty="0" smtClean="0">
              <a:latin typeface="Arial"/>
              <a:cs typeface="Arial"/>
            </a:endParaRPr>
          </a:p>
          <a:p>
            <a:pPr algn="ctr"/>
            <a:r>
              <a:rPr lang="en-US" sz="4000" dirty="0" err="1" smtClean="0">
                <a:latin typeface="Arial"/>
                <a:cs typeface="Arial"/>
              </a:rPr>
              <a:t>Kilobots</a:t>
            </a:r>
            <a:r>
              <a:rPr lang="en-US" sz="4000" dirty="0" smtClean="0">
                <a:latin typeface="Arial"/>
                <a:cs typeface="Arial"/>
              </a:rPr>
              <a:t> are programmed to go toward the brightest light in the room as their global input</a:t>
            </a:r>
          </a:p>
        </p:txBody>
      </p:sp>
      <p:pic>
        <p:nvPicPr>
          <p:cNvPr id="42" name="Picture 41" descr="Kilobot.png"/>
          <p:cNvPicPr>
            <a:picLocks noChangeAspect="1"/>
          </p:cNvPicPr>
          <p:nvPr/>
        </p:nvPicPr>
        <p:blipFill>
          <a:blip r:embed="rId1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0809" y="965128"/>
            <a:ext cx="2035538" cy="260672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8991600" y="3267049"/>
            <a:ext cx="32638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Actual Size</a:t>
            </a:r>
            <a:endParaRPr lang="en-US" sz="2800" dirty="0"/>
          </a:p>
        </p:txBody>
      </p:sp>
      <p:grpSp>
        <p:nvGrpSpPr>
          <p:cNvPr id="44" name="Group 43"/>
          <p:cNvGrpSpPr/>
          <p:nvPr/>
        </p:nvGrpSpPr>
        <p:grpSpPr>
          <a:xfrm rot="16200000">
            <a:off x="9094784" y="16962225"/>
            <a:ext cx="1667099" cy="1314666"/>
            <a:chOff x="8237813" y="2410351"/>
            <a:chExt cx="858298" cy="562038"/>
          </a:xfrm>
        </p:grpSpPr>
        <p:grpSp>
          <p:nvGrpSpPr>
            <p:cNvPr id="45" name="Group 44"/>
            <p:cNvGrpSpPr/>
            <p:nvPr/>
          </p:nvGrpSpPr>
          <p:grpSpPr>
            <a:xfrm rot="16200000">
              <a:off x="8385943" y="2262221"/>
              <a:ext cx="562038" cy="858298"/>
              <a:chOff x="6623538" y="2188307"/>
              <a:chExt cx="1367692" cy="2032001"/>
            </a:xfrm>
          </p:grpSpPr>
          <p:sp>
            <p:nvSpPr>
              <p:cNvPr id="61" name="Can 60"/>
              <p:cNvSpPr/>
              <p:nvPr/>
            </p:nvSpPr>
            <p:spPr>
              <a:xfrm>
                <a:off x="6955692" y="3419231"/>
                <a:ext cx="664308" cy="801077"/>
              </a:xfrm>
              <a:prstGeom prst="can">
                <a:avLst/>
              </a:prstGeom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/>
              <p:cNvSpPr/>
              <p:nvPr/>
            </p:nvSpPr>
            <p:spPr>
              <a:xfrm>
                <a:off x="6623538" y="2188307"/>
                <a:ext cx="1367692" cy="1367693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 rot="16200000">
              <a:off x="8506096" y="2557588"/>
              <a:ext cx="272991" cy="265474"/>
              <a:chOff x="6308539" y="1090647"/>
              <a:chExt cx="1880504" cy="1173743"/>
            </a:xfrm>
            <a:solidFill>
              <a:srgbClr val="FF6600"/>
            </a:solidFill>
          </p:grpSpPr>
          <p:grpSp>
            <p:nvGrpSpPr>
              <p:cNvPr id="47" name="Group 46"/>
              <p:cNvGrpSpPr/>
              <p:nvPr/>
            </p:nvGrpSpPr>
            <p:grpSpPr>
              <a:xfrm>
                <a:off x="6308539" y="1117863"/>
                <a:ext cx="1086939" cy="723789"/>
                <a:chOff x="6308539" y="1117863"/>
                <a:chExt cx="2231218" cy="723789"/>
              </a:xfrm>
              <a:grpFill/>
            </p:grpSpPr>
            <p:sp>
              <p:nvSpPr>
                <p:cNvPr id="57" name="Block Arc 56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8" name="Block Arc 57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9" name="Block Arc 58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0" name="Block Arc 59"/>
                <p:cNvSpPr/>
                <p:nvPr/>
              </p:nvSpPr>
              <p:spPr>
                <a:xfrm rot="10800000">
                  <a:off x="7935868" y="1117863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48" name="Group 47"/>
              <p:cNvGrpSpPr/>
              <p:nvPr/>
            </p:nvGrpSpPr>
            <p:grpSpPr>
              <a:xfrm>
                <a:off x="7365355" y="1090647"/>
                <a:ext cx="823688" cy="715709"/>
                <a:chOff x="6308539" y="1125943"/>
                <a:chExt cx="1690828" cy="715709"/>
              </a:xfrm>
              <a:grpFill/>
            </p:grpSpPr>
            <p:sp>
              <p:nvSpPr>
                <p:cNvPr id="54" name="Block Arc 53"/>
                <p:cNvSpPr/>
                <p:nvPr/>
              </p:nvSpPr>
              <p:spPr>
                <a:xfrm>
                  <a:off x="6308539" y="117938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Block Arc 54"/>
                <p:cNvSpPr/>
                <p:nvPr/>
              </p:nvSpPr>
              <p:spPr>
                <a:xfrm rot="10800000">
                  <a:off x="6848928" y="1125943"/>
                  <a:ext cx="603890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Block Arc 55"/>
                <p:cNvSpPr/>
                <p:nvPr/>
              </p:nvSpPr>
              <p:spPr>
                <a:xfrm>
                  <a:off x="7395478" y="1144087"/>
                  <a:ext cx="603889" cy="662269"/>
                </a:xfrm>
                <a:prstGeom prst="blockArc">
                  <a:avLst>
                    <a:gd name="adj1" fmla="val 10800000"/>
                    <a:gd name="adj2" fmla="val 21214499"/>
                    <a:gd name="adj3" fmla="val 9725"/>
                  </a:avLst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</p:grpSp>
          <p:cxnSp>
            <p:nvCxnSpPr>
              <p:cNvPr id="49" name="Straight Connector 48"/>
              <p:cNvCxnSpPr>
                <a:stCxn id="57" idx="0"/>
              </p:cNvCxnSpPr>
              <p:nvPr/>
            </p:nvCxnSpPr>
            <p:spPr>
              <a:xfrm>
                <a:off x="6322844" y="1510518"/>
                <a:ext cx="181370" cy="639588"/>
              </a:xfrm>
              <a:prstGeom prst="line">
                <a:avLst/>
              </a:prstGeom>
              <a:grpFill/>
              <a:ln w="12700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6444914" y="2143032"/>
                <a:ext cx="674303" cy="116758"/>
              </a:xfrm>
              <a:prstGeom prst="line">
                <a:avLst/>
              </a:prstGeom>
              <a:grpFill/>
              <a:ln w="12700" cmpd="sng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" name="Group 50"/>
              <p:cNvGrpSpPr/>
              <p:nvPr/>
            </p:nvGrpSpPr>
            <p:grpSpPr>
              <a:xfrm flipH="1">
                <a:off x="7330917" y="1424989"/>
                <a:ext cx="843672" cy="839401"/>
                <a:chOff x="6487245" y="1579864"/>
                <a:chExt cx="843672" cy="839401"/>
              </a:xfrm>
              <a:grpFill/>
            </p:grpSpPr>
            <p:cxnSp>
              <p:nvCxnSpPr>
                <p:cNvPr id="52" name="Straight Connector 51"/>
                <p:cNvCxnSpPr>
                  <a:stCxn id="56" idx="1"/>
                </p:cNvCxnSpPr>
                <p:nvPr/>
              </p:nvCxnSpPr>
              <p:spPr>
                <a:xfrm>
                  <a:off x="6487245" y="1579864"/>
                  <a:ext cx="169369" cy="722642"/>
                </a:xfrm>
                <a:prstGeom prst="line">
                  <a:avLst/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>
                <a:xfrm>
                  <a:off x="6656614" y="2302506"/>
                  <a:ext cx="674303" cy="116759"/>
                </a:xfrm>
                <a:prstGeom prst="line">
                  <a:avLst/>
                </a:prstGeom>
                <a:grpFill/>
                <a:ln w="12700" cmpd="sng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pic>
        <p:nvPicPr>
          <p:cNvPr id="3" name="Picture 2" descr="PoseControlPoster.pdf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42055" y="17937680"/>
            <a:ext cx="16708175" cy="3612578"/>
          </a:xfrm>
          <a:prstGeom prst="rect">
            <a:avLst/>
          </a:prstGeom>
        </p:spPr>
      </p:pic>
      <p:pic>
        <p:nvPicPr>
          <p:cNvPr id="4" name="Picture 3" descr="LinearPoster.pdf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74799" y="6345425"/>
            <a:ext cx="16455159" cy="39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3113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10145</TotalTime>
  <Words>204</Words>
  <Application>Microsoft Macintosh PowerPoint</Application>
  <PresentationFormat>Custom</PresentationFormat>
  <Paragraphs>80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Shiva</cp:lastModifiedBy>
  <cp:revision>290</cp:revision>
  <cp:lastPrinted>2015-01-06T20:49:17Z</cp:lastPrinted>
  <dcterms:created xsi:type="dcterms:W3CDTF">2013-11-20T00:06:42Z</dcterms:created>
  <dcterms:modified xsi:type="dcterms:W3CDTF">2016-04-20T20:28:07Z</dcterms:modified>
</cp:coreProperties>
</file>

<file path=docProps/thumbnail.jpeg>
</file>